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4" y="8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f11b76810a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2f11b76810a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f11b76810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f11b76810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f11b76810a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2f11b76810a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f11b76810a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2f11b76810a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hull mask to crop down images 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f11b76810a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2f11b76810a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f11b76810a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2f11b76810a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f11b76810a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f11b76810a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f11b76810a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2f11b76810a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f11b76810a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2f11b76810a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/>
              <a:t>Multiplex Image Analysis Pipeline</a:t>
            </a:r>
            <a:endParaRPr sz="3300"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August 2024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visualization</a:t>
            </a:r>
            <a:endParaRPr/>
          </a:p>
        </p:txBody>
      </p:sp>
      <p:sp>
        <p:nvSpPr>
          <p:cNvPr id="147" name="Google Shape;147;p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5252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UMAP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Clustering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Nearest Neighbor </a:t>
            </a:r>
            <a:endParaRPr/>
          </a:p>
        </p:txBody>
      </p:sp>
      <p:pic>
        <p:nvPicPr>
          <p:cNvPr id="148" name="Google Shape;148;p22"/>
          <p:cNvPicPr preferRelativeResize="0"/>
          <p:nvPr/>
        </p:nvPicPr>
        <p:blipFill rotWithShape="1">
          <a:blip r:embed="rId3">
            <a:alphaModFix/>
          </a:blip>
          <a:srcRect t="556" r="606"/>
          <a:stretch/>
        </p:blipFill>
        <p:spPr>
          <a:xfrm>
            <a:off x="4282050" y="195825"/>
            <a:ext cx="3521476" cy="4546327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2"/>
          <p:cNvSpPr txBox="1"/>
          <p:nvPr/>
        </p:nvSpPr>
        <p:spPr>
          <a:xfrm>
            <a:off x="4460738" y="4862575"/>
            <a:ext cx="3164100" cy="14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</a:rPr>
              <a:t>Figure 2 - Spectre-plex paper</a:t>
            </a:r>
            <a:endParaRPr sz="11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Stitching</a:t>
            </a:r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-Mcmicro Ashlar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	- run through the command line and outputs pyramidal .ome.tif 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1597" y="206577"/>
            <a:ext cx="2510274" cy="137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97474" y="206565"/>
            <a:ext cx="3651875" cy="1257675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4"/>
          <p:cNvSpPr/>
          <p:nvPr/>
        </p:nvSpPr>
        <p:spPr>
          <a:xfrm>
            <a:off x="3567800" y="3571863"/>
            <a:ext cx="1122300" cy="2985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51876" y="2362674"/>
            <a:ext cx="3391025" cy="2716921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36550" y="2608925"/>
            <a:ext cx="2369475" cy="236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Find Tissue Border</a:t>
            </a:r>
            <a:endParaRPr/>
          </a:p>
        </p:txBody>
      </p:sp>
      <p:sp>
        <p:nvSpPr>
          <p:cNvPr id="72" name="Google Shape;72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Normalize and add individual stains together</a:t>
            </a:r>
            <a:endParaRPr/>
          </a:p>
        </p:txBody>
      </p:sp>
      <p:pic>
        <p:nvPicPr>
          <p:cNvPr id="73" name="Google Shape;7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046900"/>
            <a:ext cx="2397750" cy="189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19450" y="2046900"/>
            <a:ext cx="2427333" cy="1891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56774" y="2045134"/>
            <a:ext cx="2397750" cy="1895441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5"/>
          <p:cNvSpPr/>
          <p:nvPr/>
        </p:nvSpPr>
        <p:spPr>
          <a:xfrm>
            <a:off x="2794900" y="2902450"/>
            <a:ext cx="327600" cy="1734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15"/>
          <p:cNvSpPr/>
          <p:nvPr/>
        </p:nvSpPr>
        <p:spPr>
          <a:xfrm>
            <a:off x="5737975" y="2906150"/>
            <a:ext cx="327600" cy="1734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15"/>
          <p:cNvSpPr txBox="1"/>
          <p:nvPr/>
        </p:nvSpPr>
        <p:spPr>
          <a:xfrm>
            <a:off x="706275" y="4024575"/>
            <a:ext cx="1608600" cy="17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Otsu Threshold</a:t>
            </a:r>
            <a:endParaRPr sz="1000">
              <a:solidFill>
                <a:schemeClr val="dk2"/>
              </a:solidFill>
            </a:endParaRPr>
          </a:p>
        </p:txBody>
      </p:sp>
      <p:sp>
        <p:nvSpPr>
          <p:cNvPr id="79" name="Google Shape;79;p15"/>
          <p:cNvSpPr txBox="1"/>
          <p:nvPr/>
        </p:nvSpPr>
        <p:spPr>
          <a:xfrm>
            <a:off x="3628800" y="4024575"/>
            <a:ext cx="1608600" cy="17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Dilation</a:t>
            </a:r>
            <a:endParaRPr sz="1000">
              <a:solidFill>
                <a:schemeClr val="dk2"/>
              </a:solidFill>
            </a:endParaRPr>
          </a:p>
        </p:txBody>
      </p:sp>
      <p:sp>
        <p:nvSpPr>
          <p:cNvPr id="80" name="Google Shape;80;p15"/>
          <p:cNvSpPr txBox="1"/>
          <p:nvPr/>
        </p:nvSpPr>
        <p:spPr>
          <a:xfrm>
            <a:off x="6665075" y="4024575"/>
            <a:ext cx="1608600" cy="17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Fit contour around largest area</a:t>
            </a:r>
            <a:endParaRPr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Make Tissue Mask</a:t>
            </a:r>
            <a:endParaRPr/>
          </a:p>
        </p:txBody>
      </p:sp>
      <p:sp>
        <p:nvSpPr>
          <p:cNvPr id="86" name="Google Shape;86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3092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Fit the smallest convex polygon (convex_hull_image function from scikit-image)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Crop images</a:t>
            </a:r>
            <a:endParaRPr/>
          </a:p>
        </p:txBody>
      </p:sp>
      <p:pic>
        <p:nvPicPr>
          <p:cNvPr id="87" name="Google Shape;8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67975" y="293425"/>
            <a:ext cx="1727538" cy="1410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46375" y="293429"/>
            <a:ext cx="1604000" cy="1410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37337" y="2470600"/>
            <a:ext cx="1887624" cy="1599476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6"/>
          <p:cNvSpPr txBox="1"/>
          <p:nvPr/>
        </p:nvSpPr>
        <p:spPr>
          <a:xfrm>
            <a:off x="4971875" y="1864825"/>
            <a:ext cx="1353000" cy="16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Outline mask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91" name="Google Shape;91;p16"/>
          <p:cNvSpPr txBox="1"/>
          <p:nvPr/>
        </p:nvSpPr>
        <p:spPr>
          <a:xfrm>
            <a:off x="7155250" y="1864825"/>
            <a:ext cx="13530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Hull mask</a:t>
            </a:r>
            <a:endParaRPr sz="1200">
              <a:solidFill>
                <a:schemeClr val="dk2"/>
              </a:solidFill>
            </a:endParaRPr>
          </a:p>
        </p:txBody>
      </p:sp>
      <p:pic>
        <p:nvPicPr>
          <p:cNvPr id="92" name="Google Shape;92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1700" y="2619900"/>
            <a:ext cx="2461303" cy="197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261551" y="2730675"/>
            <a:ext cx="1928475" cy="175635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6"/>
          <p:cNvSpPr/>
          <p:nvPr/>
        </p:nvSpPr>
        <p:spPr>
          <a:xfrm>
            <a:off x="2838225" y="3509275"/>
            <a:ext cx="345300" cy="1611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16"/>
          <p:cNvSpPr txBox="1"/>
          <p:nvPr/>
        </p:nvSpPr>
        <p:spPr>
          <a:xfrm>
            <a:off x="6904250" y="4035150"/>
            <a:ext cx="1753800" cy="2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Example of convex hull</a:t>
            </a:r>
            <a:endParaRPr sz="12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Cellpose</a:t>
            </a:r>
            <a:endParaRPr/>
          </a:p>
        </p:txBody>
      </p:sp>
      <p:sp>
        <p:nvSpPr>
          <p:cNvPr id="101" name="Google Shape;101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200">
                <a:solidFill>
                  <a:srgbClr val="404040"/>
                </a:solidFill>
                <a:highlight>
                  <a:srgbClr val="FCFCFC"/>
                </a:highlight>
              </a:rPr>
              <a:t>Generalist algorithm for cellular segmentation</a:t>
            </a:r>
            <a:endParaRPr/>
          </a:p>
        </p:txBody>
      </p:sp>
      <p:pic>
        <p:nvPicPr>
          <p:cNvPr id="102" name="Google Shape;10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247" y="1722450"/>
            <a:ext cx="3560450" cy="3016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85151" y="576450"/>
            <a:ext cx="4355251" cy="3990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Cellpose Metrics for Nuclei</a:t>
            </a:r>
            <a:endParaRPr/>
          </a:p>
        </p:txBody>
      </p:sp>
      <p:sp>
        <p:nvSpPr>
          <p:cNvPr id="109" name="Google Shape;109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Precision: 97.8%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Recall: 94.6%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F1-score: 96.3%</a:t>
            </a:r>
            <a:endParaRPr/>
          </a:p>
        </p:txBody>
      </p:sp>
      <p:pic>
        <p:nvPicPr>
          <p:cNvPr id="110" name="Google Shape;11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0550" y="2460448"/>
            <a:ext cx="3092509" cy="233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37962" y="2327500"/>
            <a:ext cx="2797501" cy="233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93174" y="2398250"/>
            <a:ext cx="1561600" cy="2194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Build Dataframe </a:t>
            </a:r>
            <a:endParaRPr/>
          </a:p>
        </p:txBody>
      </p:sp>
      <p:sp>
        <p:nvSpPr>
          <p:cNvPr id="118" name="Google Shape;118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0533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Compile segmentation information and image intensity values </a:t>
            </a:r>
            <a:endParaRPr/>
          </a:p>
        </p:txBody>
      </p:sp>
      <p:pic>
        <p:nvPicPr>
          <p:cNvPr id="119" name="Google Shape;11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44450" y="836978"/>
            <a:ext cx="4181898" cy="164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44450" y="2925975"/>
            <a:ext cx="4181901" cy="1642891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9"/>
          <p:cNvSpPr txBox="1"/>
          <p:nvPr/>
        </p:nvSpPr>
        <p:spPr>
          <a:xfrm>
            <a:off x="4923575" y="2478575"/>
            <a:ext cx="3693900" cy="1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</a:rPr>
              <a:t>Pixels where cell mask is present</a:t>
            </a:r>
            <a:endParaRPr sz="900">
              <a:solidFill>
                <a:schemeClr val="dk2"/>
              </a:solidFill>
            </a:endParaRPr>
          </a:p>
        </p:txBody>
      </p:sp>
      <p:sp>
        <p:nvSpPr>
          <p:cNvPr id="122" name="Google Shape;122;p19"/>
          <p:cNvSpPr txBox="1"/>
          <p:nvPr/>
        </p:nvSpPr>
        <p:spPr>
          <a:xfrm>
            <a:off x="4788450" y="4610375"/>
            <a:ext cx="3693900" cy="1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</a:rPr>
              <a:t>Mean intensity value within each cell mask</a:t>
            </a:r>
            <a:endParaRPr sz="9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Threshold individual channels</a:t>
            </a:r>
            <a:endParaRPr/>
          </a:p>
        </p:txBody>
      </p:sp>
      <p:sp>
        <p:nvSpPr>
          <p:cNvPr id="128" name="Google Shape;128;p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52284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Mutli-Otsu Thresholding: separate pixels into multiple classes based on intensity values</a:t>
            </a:r>
            <a:endParaRPr/>
          </a:p>
        </p:txBody>
      </p:sp>
      <p:pic>
        <p:nvPicPr>
          <p:cNvPr id="129" name="Google Shape;12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2056" y="2440976"/>
            <a:ext cx="3184376" cy="2369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66350" y="2015650"/>
            <a:ext cx="3120749" cy="2922374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0"/>
          <p:cNvSpPr/>
          <p:nvPr/>
        </p:nvSpPr>
        <p:spPr>
          <a:xfrm>
            <a:off x="497650" y="3335900"/>
            <a:ext cx="1040400" cy="9438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2" name="Google Shape;132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95950" y="383523"/>
            <a:ext cx="3236351" cy="1211050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0"/>
          <p:cNvSpPr txBox="1"/>
          <p:nvPr/>
        </p:nvSpPr>
        <p:spPr>
          <a:xfrm>
            <a:off x="5732650" y="1650275"/>
            <a:ext cx="2971500" cy="2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</a:rPr>
              <a:t>Example of multi-otsu</a:t>
            </a:r>
            <a:endParaRPr sz="1100">
              <a:solidFill>
                <a:schemeClr val="dk2"/>
              </a:solidFill>
            </a:endParaRPr>
          </a:p>
        </p:txBody>
      </p:sp>
      <p:sp>
        <p:nvSpPr>
          <p:cNvPr id="134" name="Google Shape;134;p20"/>
          <p:cNvSpPr txBox="1"/>
          <p:nvPr/>
        </p:nvSpPr>
        <p:spPr>
          <a:xfrm>
            <a:off x="781800" y="4877025"/>
            <a:ext cx="2326200" cy="1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Thresholding of PCNA </a:t>
            </a:r>
            <a:endParaRPr sz="12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Classification</a:t>
            </a:r>
            <a:endParaRPr/>
          </a:p>
        </p:txBody>
      </p:sp>
      <p:sp>
        <p:nvSpPr>
          <p:cNvPr id="140" name="Google Shape;140;p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3973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Classify cell type based on thresholding results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Calculate centroid of cell mask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Cell subtypes: 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EPCAM + Enterocytes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MUC2 + Goblet Cells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CD3 + T-Cells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CD31 + Endothelial cell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ChgA + Enteroendocrine Cells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SMA + Myofibroblast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PCNA + Epithelial Cells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pEGFR + Tuft Cells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CD68 + Monocytes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Unspecified </a:t>
            </a:r>
            <a:endParaRPr/>
          </a:p>
        </p:txBody>
      </p:sp>
      <p:pic>
        <p:nvPicPr>
          <p:cNvPr id="141" name="Google Shape;141;p21"/>
          <p:cNvPicPr preferRelativeResize="0"/>
          <p:nvPr/>
        </p:nvPicPr>
        <p:blipFill rotWithShape="1">
          <a:blip r:embed="rId3">
            <a:alphaModFix/>
          </a:blip>
          <a:srcRect r="6751"/>
          <a:stretch/>
        </p:blipFill>
        <p:spPr>
          <a:xfrm>
            <a:off x="4252575" y="1940400"/>
            <a:ext cx="4456426" cy="2493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201</Words>
  <Application>Microsoft Office PowerPoint</Application>
  <PresentationFormat>On-screen Show (16:9)</PresentationFormat>
  <Paragraphs>50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2" baseType="lpstr">
      <vt:lpstr>Arial</vt:lpstr>
      <vt:lpstr>Simple Light</vt:lpstr>
      <vt:lpstr>Multiplex Image Analysis Pipeline</vt:lpstr>
      <vt:lpstr>Stitching</vt:lpstr>
      <vt:lpstr>Find Tissue Border</vt:lpstr>
      <vt:lpstr>Make Tissue Mask</vt:lpstr>
      <vt:lpstr>Cellpose</vt:lpstr>
      <vt:lpstr>Cellpose Metrics for Nuclei</vt:lpstr>
      <vt:lpstr>Build Dataframe </vt:lpstr>
      <vt:lpstr>Threshold individual channels</vt:lpstr>
      <vt:lpstr>Classification</vt:lpstr>
      <vt:lpstr>Data visualization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Multiplex Image Analysis Pipeline</dc:title>
  <cp:lastModifiedBy>Plone, Abigail</cp:lastModifiedBy>
  <cp:revision>1</cp:revision>
  <dcterms:modified xsi:type="dcterms:W3CDTF">2024-08-08T13:32:49Z</dcterms:modified>
</cp:coreProperties>
</file>